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2" autoAdjust="0"/>
    <p:restoredTop sz="94660"/>
  </p:normalViewPr>
  <p:slideViewPr>
    <p:cSldViewPr snapToGrid="0">
      <p:cViewPr varScale="1">
        <p:scale>
          <a:sx n="69" d="100"/>
          <a:sy n="69" d="100"/>
        </p:scale>
        <p:origin x="5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75056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1287558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485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1ACE27F-3215-4AA0-AC5E-DE013DB31B97}"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415193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1ACE27F-3215-4AA0-AC5E-DE013DB31B97}" type="datetimeFigureOut">
              <a:rPr lang="en-IN" smtClean="0"/>
              <a:t>22-04-2022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1866294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1ACE27F-3215-4AA0-AC5E-DE013DB31B97}" type="datetimeFigureOut">
              <a:rPr lang="en-IN" smtClean="0"/>
              <a:t>22-04-2022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3018137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ACE27F-3215-4AA0-AC5E-DE013DB31B97}" type="datetimeFigureOut">
              <a:rPr lang="en-IN" smtClean="0"/>
              <a:t>22-04-2022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2943676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1ACE27F-3215-4AA0-AC5E-DE013DB31B97}"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985078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6399212" y="5883275"/>
            <a:ext cx="914400" cy="365125"/>
          </a:xfrm>
        </p:spPr>
        <p:txBody>
          <a:bodyPr/>
          <a:lstStyle/>
          <a:p>
            <a:fld id="{C1ACE27F-3215-4AA0-AC5E-DE013DB31B97}" type="datetimeFigureOut">
              <a:rPr lang="en-IN" smtClean="0"/>
              <a:t>22-04-2022</a:t>
            </a:fld>
            <a:endParaRPr lang="en-IN"/>
          </a:p>
        </p:txBody>
      </p:sp>
      <p:sp>
        <p:nvSpPr>
          <p:cNvPr id="6" name="Footer Placeholder 5"/>
          <p:cNvSpPr>
            <a:spLocks noGrp="1"/>
          </p:cNvSpPr>
          <p:nvPr>
            <p:ph type="ftr" sz="quarter" idx="11"/>
          </p:nvPr>
        </p:nvSpPr>
        <p:spPr>
          <a:xfrm>
            <a:off x="1141412" y="5883275"/>
            <a:ext cx="5105400" cy="365125"/>
          </a:xfrm>
        </p:spPr>
        <p:txBody>
          <a:bodyPr/>
          <a:lstStyle/>
          <a:p>
            <a:endParaRPr lang="en-IN"/>
          </a:p>
        </p:txBody>
      </p:sp>
      <p:sp>
        <p:nvSpPr>
          <p:cNvPr id="7" name="Slide Number Placeholder 6"/>
          <p:cNvSpPr>
            <a:spLocks noGrp="1"/>
          </p:cNvSpPr>
          <p:nvPr>
            <p:ph type="sldNum" sz="quarter" idx="12"/>
          </p:nvPr>
        </p:nvSpPr>
        <p:spPr>
          <a:xfrm>
            <a:off x="10742612" y="5883275"/>
            <a:ext cx="322567" cy="365125"/>
          </a:xfrm>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3995477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1ACE27F-3215-4AA0-AC5E-DE013DB31B97}" type="datetimeFigureOut">
              <a:rPr lang="en-IN" smtClean="0"/>
              <a:t>22-04-2022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1968784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2896227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Edit Master text styles</a:t>
            </a:r>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829281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Edit Master text styles</a:t>
            </a:r>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3664575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2908005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2208547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2329929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ACE27F-3215-4AA0-AC5E-DE013DB31B97}" type="datetimeFigureOut">
              <a:rPr lang="en-IN" smtClean="0"/>
              <a:t>22-04-2022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DB4E38-1305-4F87-A506-402D4322A755}" type="slidenum">
              <a:rPr lang="en-IN" smtClean="0"/>
              <a:t>‹#›</a:t>
            </a:fld>
            <a:endParaRPr lang="en-IN"/>
          </a:p>
        </p:txBody>
      </p:sp>
    </p:spTree>
    <p:extLst>
      <p:ext uri="{BB962C8B-B14F-4D97-AF65-F5344CB8AC3E}">
        <p14:creationId xmlns:p14="http://schemas.microsoft.com/office/powerpoint/2010/main" val="3071286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1ACE27F-3215-4AA0-AC5E-DE013DB31B97}" type="datetimeFigureOut">
              <a:rPr lang="en-IN" smtClean="0"/>
              <a:t>22-04-2022</a:t>
            </a:fld>
            <a:endParaRPr lang="en-IN"/>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IN"/>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79DB4E38-1305-4F87-A506-402D4322A755}" type="slidenum">
              <a:rPr lang="en-IN" smtClean="0"/>
              <a:t>‹#›</a:t>
            </a:fld>
            <a:endParaRPr lang="en-IN"/>
          </a:p>
        </p:txBody>
      </p:sp>
    </p:spTree>
    <p:extLst>
      <p:ext uri="{BB962C8B-B14F-4D97-AF65-F5344CB8AC3E}">
        <p14:creationId xmlns:p14="http://schemas.microsoft.com/office/powerpoint/2010/main" val="1484383532"/>
      </p:ext>
    </p:extLst>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5198" y="2018913"/>
            <a:ext cx="7883238" cy="1730907"/>
          </a:xfrm>
        </p:spPr>
        <p:txBody>
          <a:bodyPr>
            <a:normAutofit fontScale="90000"/>
          </a:bodyPr>
          <a:lstStyle/>
          <a:p>
            <a:r>
              <a:rPr lang="en-US" dirty="0" smtClean="0"/>
              <a:t>GOVT.COLLEGE ROPAR DEPARTMENT OF ECONOMICS</a:t>
            </a:r>
            <a:br>
              <a:rPr lang="en-US" dirty="0" smtClean="0"/>
            </a:br>
            <a:r>
              <a:rPr lang="en-US" dirty="0" smtClean="0"/>
              <a:t>TOPIC-: SAY’S LAW OF MARKET</a:t>
            </a:r>
            <a:endParaRPr lang="en-IN" dirty="0"/>
          </a:p>
        </p:txBody>
      </p:sp>
      <p:sp>
        <p:nvSpPr>
          <p:cNvPr id="3" name="Subtitle 2"/>
          <p:cNvSpPr>
            <a:spLocks noGrp="1"/>
          </p:cNvSpPr>
          <p:nvPr>
            <p:ph type="subTitle" idx="1"/>
          </p:nvPr>
        </p:nvSpPr>
        <p:spPr>
          <a:xfrm>
            <a:off x="2419926" y="3602038"/>
            <a:ext cx="10335491" cy="3255962"/>
          </a:xfrm>
        </p:spPr>
        <p:txBody>
          <a:bodyPr>
            <a:noAutofit/>
          </a:bodyPr>
          <a:lstStyle/>
          <a:p>
            <a:pPr marL="342900" indent="-342900">
              <a:buFont typeface="Arial" panose="020B0604020202020204" pitchFamily="34" charset="0"/>
              <a:buChar char="•"/>
            </a:pPr>
            <a:r>
              <a:rPr lang="en-US" sz="2000" dirty="0" smtClean="0"/>
              <a:t>INTRODUCTION</a:t>
            </a:r>
          </a:p>
          <a:p>
            <a:pPr marL="342900" indent="-342900">
              <a:buFont typeface="Arial" panose="020B0604020202020204" pitchFamily="34" charset="0"/>
              <a:buChar char="•"/>
            </a:pPr>
            <a:r>
              <a:rPr lang="en-US" sz="2000" dirty="0" smtClean="0"/>
              <a:t>ASSUMPTION OF SAY’S LAW</a:t>
            </a:r>
          </a:p>
          <a:p>
            <a:pPr marL="342900" indent="-342900">
              <a:buFont typeface="Arial" panose="020B0604020202020204" pitchFamily="34" charset="0"/>
              <a:buChar char="•"/>
            </a:pPr>
            <a:r>
              <a:rPr lang="en-US" sz="2000" dirty="0" smtClean="0"/>
              <a:t>SAY’S LAW</a:t>
            </a:r>
          </a:p>
          <a:p>
            <a:pPr marL="342900" indent="-342900">
              <a:buFont typeface="Arial" panose="020B0604020202020204" pitchFamily="34" charset="0"/>
              <a:buChar char="•"/>
            </a:pPr>
            <a:r>
              <a:rPr lang="en-US" sz="2000" dirty="0"/>
              <a:t>Implications of Say's Law of </a:t>
            </a:r>
            <a:r>
              <a:rPr lang="en-US" sz="2000" dirty="0" smtClean="0"/>
              <a:t>Markets</a:t>
            </a:r>
          </a:p>
          <a:p>
            <a:pPr marL="342900" indent="-342900">
              <a:buFont typeface="Arial" panose="020B0604020202020204" pitchFamily="34" charset="0"/>
              <a:buChar char="•"/>
            </a:pPr>
            <a:r>
              <a:rPr lang="en-US" sz="2000" dirty="0" smtClean="0"/>
              <a:t>CRITICISM OF SAY’S LAW</a:t>
            </a:r>
            <a:endParaRPr lang="en-US" sz="2000" dirty="0"/>
          </a:p>
          <a:p>
            <a:r>
              <a:rPr lang="en-US" sz="2400" dirty="0" smtClean="0">
                <a:solidFill>
                  <a:srgbClr val="FFFF00"/>
                </a:solidFill>
              </a:rPr>
              <a:t>PROF. RITU </a:t>
            </a:r>
          </a:p>
          <a:p>
            <a:r>
              <a:rPr lang="en-US" sz="2400" dirty="0" smtClean="0">
                <a:solidFill>
                  <a:srgbClr val="FFFF00"/>
                </a:solidFill>
              </a:rPr>
              <a:t>SEM 3</a:t>
            </a:r>
            <a:endParaRPr lang="en-US" sz="2400" dirty="0">
              <a:solidFill>
                <a:srgbClr val="FFFF00"/>
              </a:solidFill>
            </a:endParaRPr>
          </a:p>
        </p:txBody>
      </p:sp>
    </p:spTree>
    <p:extLst>
      <p:ext uri="{BB962C8B-B14F-4D97-AF65-F5344CB8AC3E}">
        <p14:creationId xmlns:p14="http://schemas.microsoft.com/office/powerpoint/2010/main" val="788626719"/>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IN"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 According </a:t>
            </a:r>
            <a:r>
              <a:rPr lang="en-US" dirty="0"/>
              <a:t>to the Law of Markets, a person’s ability to demand goods and services is a direct result of production activities that they’ve undertaken. They earn an income either through the production and sale of physical assets or by supplying labor to capital owners. The productivity of the economic agent will influence the level of income they receive, which will, in turn, influence what goods and services they demand and how much of each good or service they demand</a:t>
            </a:r>
            <a:r>
              <a:rPr lang="en-US" dirty="0" smtClean="0"/>
              <a:t>.</a:t>
            </a:r>
          </a:p>
          <a:p>
            <a:pPr marL="0" indent="0">
              <a:buNone/>
            </a:pPr>
            <a:endParaRPr lang="en-US" dirty="0" smtClean="0"/>
          </a:p>
          <a:p>
            <a:pPr marL="0" indent="0">
              <a:buNone/>
            </a:pPr>
            <a:r>
              <a:rPr lang="en-US" dirty="0" smtClean="0"/>
              <a:t>Since </a:t>
            </a:r>
            <a:r>
              <a:rPr lang="en-US" dirty="0"/>
              <a:t>the production level drives the ability to demand, the most extensive demand will be found in areas where the maximum value is created. Thus, production comes first, and demand follows the wealth created from production. On this note, Say’s Law infers that it is important to look at the supply side if there is a fall in consumption.  There is no point in encouraging demand if there is nothing to supply.</a:t>
            </a:r>
          </a:p>
          <a:p>
            <a:pPr marL="0" indent="0">
              <a:buNone/>
            </a:pPr>
            <a:r>
              <a:rPr lang="en-US" dirty="0"/>
              <a:t> </a:t>
            </a:r>
          </a:p>
          <a:p>
            <a:pPr marL="0" indent="0">
              <a:buNone/>
            </a:pPr>
            <a:endParaRPr lang="en-IN" dirty="0"/>
          </a:p>
        </p:txBody>
      </p:sp>
    </p:spTree>
    <p:extLst>
      <p:ext uri="{BB962C8B-B14F-4D97-AF65-F5344CB8AC3E}">
        <p14:creationId xmlns:p14="http://schemas.microsoft.com/office/powerpoint/2010/main" val="39512659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ASSUMPTIONS OF SAY’S LAW MARKET-:</a:t>
            </a:r>
            <a:endParaRPr lang="en-IN" dirty="0"/>
          </a:p>
        </p:txBody>
      </p:sp>
      <p:sp>
        <p:nvSpPr>
          <p:cNvPr id="3" name="Content Placeholder 2"/>
          <p:cNvSpPr>
            <a:spLocks noGrp="1"/>
          </p:cNvSpPr>
          <p:nvPr>
            <p:ph idx="1"/>
          </p:nvPr>
        </p:nvSpPr>
        <p:spPr/>
        <p:txBody>
          <a:bodyPr>
            <a:normAutofit/>
          </a:bodyPr>
          <a:lstStyle/>
          <a:p>
            <a:pPr fontAlgn="base"/>
            <a:r>
              <a:rPr lang="en-US" b="1" dirty="0"/>
              <a:t>1. Optimum Allocation of Resources:</a:t>
            </a:r>
          </a:p>
          <a:p>
            <a:pPr fontAlgn="base"/>
            <a:r>
              <a:rPr lang="en-US" dirty="0"/>
              <a:t>There is optimum allocation of resources as they are allocated to different channels of production in terms of proportionality and equality of marginal products</a:t>
            </a:r>
            <a:r>
              <a:rPr lang="en-US" dirty="0" smtClean="0"/>
              <a:t>.</a:t>
            </a:r>
          </a:p>
          <a:p>
            <a:pPr fontAlgn="base"/>
            <a:r>
              <a:rPr lang="en-IN" b="1" dirty="0" smtClean="0"/>
              <a:t>2.</a:t>
            </a:r>
            <a:r>
              <a:rPr lang="en-IN" b="1" dirty="0"/>
              <a:t> Perfect Competition</a:t>
            </a:r>
            <a:r>
              <a:rPr lang="en-IN" b="1" dirty="0" smtClean="0"/>
              <a:t>:</a:t>
            </a:r>
          </a:p>
          <a:p>
            <a:pPr fontAlgn="base"/>
            <a:r>
              <a:rPr lang="en-US" dirty="0"/>
              <a:t>There is perfect competition prevailing in the commodity market as well as factor market. Thus, commodity prices are equal to average costs and factor prices are equal to marginal productivities.</a:t>
            </a:r>
            <a:endParaRPr lang="en-IN" b="1" dirty="0"/>
          </a:p>
          <a:p>
            <a:pPr fontAlgn="base"/>
            <a:endParaRPr lang="en-US" dirty="0"/>
          </a:p>
        </p:txBody>
      </p:sp>
    </p:spTree>
    <p:extLst>
      <p:ext uri="{BB962C8B-B14F-4D97-AF65-F5344CB8AC3E}">
        <p14:creationId xmlns:p14="http://schemas.microsoft.com/office/powerpoint/2010/main" val="5572306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base"/>
            <a:r>
              <a:rPr lang="en-US" b="1" dirty="0" smtClean="0"/>
              <a:t/>
            </a:r>
            <a:br>
              <a:rPr lang="en-US" b="1" dirty="0" smtClean="0"/>
            </a:br>
            <a:r>
              <a:rPr lang="en-US" b="1" dirty="0"/>
              <a:t/>
            </a:r>
            <a:br>
              <a:rPr lang="en-US" b="1" dirty="0"/>
            </a:br>
            <a:r>
              <a:rPr lang="en-US" sz="3100" b="1" dirty="0" smtClean="0"/>
              <a:t>3.</a:t>
            </a:r>
            <a:r>
              <a:rPr lang="en-US" sz="3600" b="1" dirty="0"/>
              <a:t> Laissez-Faire Policy of the Government</a:t>
            </a:r>
            <a:r>
              <a:rPr lang="en-US" b="1" dirty="0"/>
              <a:t>:</a:t>
            </a:r>
            <a:br>
              <a:rPr lang="en-US" b="1" dirty="0"/>
            </a:br>
            <a:r>
              <a:rPr lang="en-US" sz="2700" b="1" dirty="0" smtClean="0"/>
              <a:t>There is no government intervention in the economic field. The government follows a laissez-faire policy to facilitate automatic adjustment and smooth working of the market mechanism in the capitalist economic system.</a:t>
            </a:r>
            <a:endParaRPr lang="en-US" sz="2700" b="1" dirty="0"/>
          </a:p>
        </p:txBody>
      </p:sp>
      <p:sp>
        <p:nvSpPr>
          <p:cNvPr id="3" name="Content Placeholder 2"/>
          <p:cNvSpPr>
            <a:spLocks noGrp="1"/>
          </p:cNvSpPr>
          <p:nvPr>
            <p:ph idx="1"/>
          </p:nvPr>
        </p:nvSpPr>
        <p:spPr/>
        <p:txBody>
          <a:bodyPr>
            <a:normAutofit fontScale="92500" lnSpcReduction="20000"/>
          </a:bodyPr>
          <a:lstStyle/>
          <a:p>
            <a:pPr marL="0" indent="0" fontAlgn="base">
              <a:buNone/>
            </a:pPr>
            <a:endParaRPr lang="en-US" b="1" dirty="0" smtClean="0"/>
          </a:p>
          <a:p>
            <a:pPr marL="0" indent="0" fontAlgn="base">
              <a:buNone/>
            </a:pPr>
            <a:endParaRPr lang="en-US" b="1" dirty="0" smtClean="0"/>
          </a:p>
          <a:p>
            <a:pPr marL="0" indent="0" fontAlgn="base">
              <a:buNone/>
            </a:pPr>
            <a:r>
              <a:rPr lang="en-US" b="1" dirty="0" smtClean="0"/>
              <a:t>4.</a:t>
            </a:r>
            <a:r>
              <a:rPr lang="en-US" b="1" dirty="0"/>
              <a:t> Elastic Market:</a:t>
            </a:r>
          </a:p>
          <a:p>
            <a:pPr marL="0" indent="0" fontAlgn="base">
              <a:buNone/>
            </a:pPr>
            <a:r>
              <a:rPr lang="en-US" dirty="0" smtClean="0"/>
              <a:t> The </a:t>
            </a:r>
            <a:r>
              <a:rPr lang="en-US" dirty="0"/>
              <a:t>size of the market has no limits. Thus, there is automatic expansion of the market with an increase in output offered for sale.</a:t>
            </a:r>
          </a:p>
          <a:p>
            <a:pPr marL="0" indent="0" fontAlgn="base">
              <a:buNone/>
            </a:pPr>
            <a:r>
              <a:rPr lang="en-US" b="1" dirty="0" smtClean="0"/>
              <a:t>5.</a:t>
            </a:r>
            <a:r>
              <a:rPr lang="en-US" b="1" dirty="0"/>
              <a:t> Savings-Investment Equality:</a:t>
            </a:r>
          </a:p>
          <a:p>
            <a:pPr marL="0" indent="0" fontAlgn="base">
              <a:buNone/>
            </a:pPr>
            <a:r>
              <a:rPr lang="en-US" dirty="0" smtClean="0"/>
              <a:t>  Since </a:t>
            </a:r>
            <a:r>
              <a:rPr lang="en-US" dirty="0"/>
              <a:t>all savings are automatically invested, savings always equal investment. Savings-investment equality is the basic condition of equilibrium in the economy. It is maintained by interest flexibility.</a:t>
            </a:r>
          </a:p>
          <a:p>
            <a:pPr marL="0" indent="0">
              <a:buNone/>
            </a:pPr>
            <a:endParaRPr lang="en-IN" dirty="0"/>
          </a:p>
        </p:txBody>
      </p:sp>
    </p:spTree>
    <p:extLst>
      <p:ext uri="{BB962C8B-B14F-4D97-AF65-F5344CB8AC3E}">
        <p14:creationId xmlns:p14="http://schemas.microsoft.com/office/powerpoint/2010/main" val="318682089"/>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281" y="1750580"/>
            <a:ext cx="10515600" cy="1325563"/>
          </a:xfrm>
        </p:spPr>
        <p:txBody>
          <a:bodyPr>
            <a:noAutofit/>
          </a:bodyPr>
          <a:lstStyle/>
          <a:p>
            <a:r>
              <a:rPr lang="en-IN" sz="2500" dirty="0" smtClean="0">
                <a:solidFill>
                  <a:srgbClr val="FFFF00"/>
                </a:solidFill>
              </a:rPr>
              <a:t>SAY’S LAW </a:t>
            </a:r>
            <a:r>
              <a:rPr lang="en-IN" sz="2200" dirty="0" smtClean="0">
                <a:solidFill>
                  <a:srgbClr val="FFFF00"/>
                </a:solidFill>
              </a:rPr>
              <a:t>OF</a:t>
            </a:r>
            <a:r>
              <a:rPr lang="en-IN" sz="2500" dirty="0" smtClean="0">
                <a:solidFill>
                  <a:srgbClr val="FFFF00"/>
                </a:solidFill>
              </a:rPr>
              <a:t> MARKET-</a:t>
            </a:r>
            <a:r>
              <a:rPr lang="en-IN" sz="2500" dirty="0" smtClean="0"/>
              <a:t>:                                                                         </a:t>
            </a:r>
            <a:r>
              <a:rPr lang="en-US" sz="2500" dirty="0" smtClean="0"/>
              <a:t>Say's </a:t>
            </a:r>
            <a:r>
              <a:rPr lang="en-US" sz="2500" dirty="0"/>
              <a:t>Law of Markets was developed in 1803 by the French classical economist and journalist, Jean-Baptiste Say. Say was influential because his theories address how a society creates wealth and the nature of economic activity. To have the means to buy, a buyer must first have sold something, Say reasoned. So, the source of demand is prior to the production and sale of goods for money, not money itself. In other words, a person's ability to demand goods or services from others is predicated on the income produced by that person's own past acts of production.</a:t>
            </a:r>
            <a:endParaRPr lang="en-IN" sz="2500" dirty="0"/>
          </a:p>
        </p:txBody>
      </p:sp>
      <p:sp>
        <p:nvSpPr>
          <p:cNvPr id="3" name="Content Placeholder 2"/>
          <p:cNvSpPr>
            <a:spLocks noGrp="1"/>
          </p:cNvSpPr>
          <p:nvPr>
            <p:ph idx="1"/>
          </p:nvPr>
        </p:nvSpPr>
        <p:spPr>
          <a:xfrm>
            <a:off x="733137" y="4645890"/>
            <a:ext cx="10374744" cy="2750271"/>
          </a:xfrm>
        </p:spPr>
        <p:txBody>
          <a:bodyPr>
            <a:normAutofit/>
          </a:bodyPr>
          <a:lstStyle/>
          <a:p>
            <a:pPr marL="0" indent="0">
              <a:buNone/>
            </a:pPr>
            <a:r>
              <a:rPr lang="en-US" dirty="0"/>
              <a:t>According to Say's Law, a deficiency of demand for a good in the present can occur from a failure of the production of other goods (which would otherwise have sold for sufficient income to purchase the new good), rather than from a shortage of money. Say went on to state that such deficiencies of production of some goods would, under normal circumstances, be relieved before long by the inducement of profits to be made in producing the goods that are in short supply.</a:t>
            </a:r>
          </a:p>
          <a:p>
            <a:pPr marL="0" indent="0">
              <a:buNone/>
            </a:pPr>
            <a:r>
              <a:rPr lang="en-US" dirty="0"/>
              <a:t/>
            </a:r>
            <a:br>
              <a:rPr lang="en-US" dirty="0"/>
            </a:br>
            <a:endParaRPr lang="en-IN" dirty="0"/>
          </a:p>
        </p:txBody>
      </p:sp>
    </p:spTree>
    <p:extLst>
      <p:ext uri="{BB962C8B-B14F-4D97-AF65-F5344CB8AC3E}">
        <p14:creationId xmlns:p14="http://schemas.microsoft.com/office/powerpoint/2010/main" val="2508843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Implications of Say's Law of </a:t>
            </a:r>
            <a:r>
              <a:rPr lang="en-US" dirty="0" smtClean="0"/>
              <a:t>Markets-:</a:t>
            </a:r>
            <a:r>
              <a:rPr lang="en-US" dirty="0"/>
              <a:t/>
            </a:r>
            <a:br>
              <a:rPr lang="en-US" dirty="0"/>
            </a:br>
            <a:endParaRPr lang="en-IN" dirty="0"/>
          </a:p>
        </p:txBody>
      </p:sp>
      <p:sp>
        <p:nvSpPr>
          <p:cNvPr id="3" name="Content Placeholder 2"/>
          <p:cNvSpPr>
            <a:spLocks noGrp="1"/>
          </p:cNvSpPr>
          <p:nvPr>
            <p:ph idx="1"/>
          </p:nvPr>
        </p:nvSpPr>
        <p:spPr/>
        <p:txBody>
          <a:bodyPr>
            <a:normAutofit fontScale="85000" lnSpcReduction="20000"/>
          </a:bodyPr>
          <a:lstStyle/>
          <a:p>
            <a:r>
              <a:rPr lang="en-US" sz="2400" dirty="0" smtClean="0"/>
              <a:t>The greater the number of producers and a variety of products in an economy, the more prosperous it will be. Conversely, those members of a society who consume and do not produce will be a drag on the economy.</a:t>
            </a:r>
          </a:p>
          <a:p>
            <a:r>
              <a:rPr lang="en-US" sz="2400" dirty="0" smtClean="0"/>
              <a:t>The importation of goods, even at a trade deficit, is beneficial to the domestic economy.</a:t>
            </a:r>
          </a:p>
          <a:p>
            <a:r>
              <a:rPr lang="en-US" sz="2400" dirty="0" smtClean="0"/>
              <a:t>The success of one producer or industry will benefit other producers and industries whose output they subsequently purchase, and businesses will be more successful when they locate near or trade with other successful businesses. This also means that government policy that encourages production, investment, and prosperity in neighboring countries will redound to the benefit of the domestic economy as well. </a:t>
            </a:r>
          </a:p>
          <a:p>
            <a:endParaRPr lang="en-IN" sz="2400" dirty="0"/>
          </a:p>
        </p:txBody>
      </p:sp>
    </p:spTree>
    <p:extLst>
      <p:ext uri="{BB962C8B-B14F-4D97-AF65-F5344CB8AC3E}">
        <p14:creationId xmlns:p14="http://schemas.microsoft.com/office/powerpoint/2010/main" val="119205218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Pigovian</a:t>
            </a:r>
            <a:r>
              <a:rPr lang="en-US" b="1" dirty="0"/>
              <a:t> Formulation of Say’s Law:</a:t>
            </a:r>
            <a:br>
              <a:rPr lang="en-US" b="1" dirty="0"/>
            </a:br>
            <a:endParaRPr lang="en-IN"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Say’s Law of Markets, as enunciated above, was put by Pigou in a different form, a proposition denying the possibility of large scale involuntary unemployment for a long period of time. According to Prof. Pigou, there cannot be any general unemployment in the </a:t>
            </a:r>
            <a:r>
              <a:rPr lang="en-US" dirty="0" err="1"/>
              <a:t>labour</a:t>
            </a:r>
            <a:r>
              <a:rPr lang="en-US" dirty="0"/>
              <a:t> market if the </a:t>
            </a:r>
            <a:r>
              <a:rPr lang="en-US" dirty="0" err="1"/>
              <a:t>labour</a:t>
            </a:r>
            <a:r>
              <a:rPr lang="en-US" dirty="0"/>
              <a:t> is just prepared to accept a wage according to its marginal productivity</a:t>
            </a:r>
            <a:r>
              <a:rPr lang="en-US" dirty="0" smtClean="0"/>
              <a:t>.</a:t>
            </a:r>
          </a:p>
          <a:p>
            <a:pPr marL="0" indent="0">
              <a:buNone/>
            </a:pPr>
            <a:r>
              <a:rPr lang="en-US" dirty="0"/>
              <a:t>After the War, however, circumstances had changed and certain new forces had arisen to weaken the competitive forces in the </a:t>
            </a:r>
            <a:r>
              <a:rPr lang="en-US" dirty="0" err="1"/>
              <a:t>labour</a:t>
            </a:r>
            <a:r>
              <a:rPr lang="en-US" dirty="0"/>
              <a:t> market. For example, minimum wage laws, collective bargaining, growth of trade unions, unemployment insurance, arrangements between workers and employers, group pressures and government intervention. These factors had gone a long way to make the </a:t>
            </a:r>
            <a:r>
              <a:rPr lang="en-US" dirty="0" err="1"/>
              <a:t>labour</a:t>
            </a:r>
            <a:r>
              <a:rPr lang="en-US" dirty="0"/>
              <a:t> markets imperfect and hence the chances of unemployment had multiplied. Therefore, reduction in wage rates could not take place.</a:t>
            </a:r>
            <a:endParaRPr lang="en-IN" dirty="0"/>
          </a:p>
        </p:txBody>
      </p:sp>
    </p:spTree>
    <p:extLst>
      <p:ext uri="{BB962C8B-B14F-4D97-AF65-F5344CB8AC3E}">
        <p14:creationId xmlns:p14="http://schemas.microsoft.com/office/powerpoint/2010/main" val="1597228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400" y="4307032"/>
            <a:ext cx="9571182" cy="643660"/>
          </a:xfrm>
        </p:spPr>
        <p:txBody>
          <a:bodyPr>
            <a:noAutofit/>
          </a:bodyPr>
          <a:lstStyle/>
          <a:p>
            <a:r>
              <a:rPr lang="en-US" sz="2000" dirty="0"/>
              <a:t>Professor Pigou gave a new </a:t>
            </a:r>
            <a:r>
              <a:rPr lang="en-US" sz="2000" dirty="0" err="1"/>
              <a:t>defence</a:t>
            </a:r>
            <a:r>
              <a:rPr lang="en-US" sz="2000" dirty="0"/>
              <a:t> of the Say’s Law of Markets with his argument of increasing employment through wage flexibility. He suggested that when there is economy-wide unemployment and real wages are allowed to be cut via </a:t>
            </a:r>
            <a:r>
              <a:rPr lang="en-US" sz="2000" dirty="0" err="1"/>
              <a:t>labour</a:t>
            </a:r>
            <a:r>
              <a:rPr lang="en-US" sz="2000" dirty="0"/>
              <a:t>-market competition that reduces costs of production and prices. When the general price level goes down, the value of the wealth held by the general public increases which encourages greater consumption on the part of the wealth holders.</a:t>
            </a:r>
            <a:endParaRPr lang="en-IN"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16263" y="286327"/>
            <a:ext cx="4411374" cy="2412889"/>
          </a:xfrm>
        </p:spPr>
      </p:pic>
    </p:spTree>
    <p:extLst>
      <p:ext uri="{BB962C8B-B14F-4D97-AF65-F5344CB8AC3E}">
        <p14:creationId xmlns:p14="http://schemas.microsoft.com/office/powerpoint/2010/main" val="191226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US" b="1" dirty="0"/>
              <a:t>Criticisms Against the Say’s Law of Market</a:t>
            </a:r>
          </a:p>
        </p:txBody>
      </p:sp>
      <p:sp>
        <p:nvSpPr>
          <p:cNvPr id="3" name="Content Placeholder 2"/>
          <p:cNvSpPr>
            <a:spLocks noGrp="1"/>
          </p:cNvSpPr>
          <p:nvPr>
            <p:ph idx="1"/>
          </p:nvPr>
        </p:nvSpPr>
        <p:spPr>
          <a:xfrm>
            <a:off x="794327" y="2161309"/>
            <a:ext cx="10253084" cy="3629891"/>
          </a:xfrm>
        </p:spPr>
        <p:txBody>
          <a:bodyPr>
            <a:normAutofit fontScale="55000" lnSpcReduction="20000"/>
          </a:bodyPr>
          <a:lstStyle/>
          <a:p>
            <a:pPr marL="0" indent="0" fontAlgn="base">
              <a:buNone/>
            </a:pPr>
            <a:r>
              <a:rPr lang="en-US" b="1" dirty="0"/>
              <a:t> </a:t>
            </a:r>
            <a:r>
              <a:rPr lang="en-US" b="1" dirty="0" smtClean="0"/>
              <a:t> </a:t>
            </a:r>
            <a:r>
              <a:rPr lang="en-US" sz="3600" b="1" dirty="0" smtClean="0"/>
              <a:t> 1</a:t>
            </a:r>
            <a:r>
              <a:rPr lang="en-US" sz="3600" b="1" dirty="0" smtClean="0"/>
              <a:t> </a:t>
            </a:r>
            <a:r>
              <a:rPr lang="en-US" sz="3600" b="1" dirty="0"/>
              <a:t>Possibilities of Deficiency of Effective Demand:</a:t>
            </a:r>
          </a:p>
          <a:p>
            <a:pPr fontAlgn="base"/>
            <a:r>
              <a:rPr lang="en-US" sz="2700" dirty="0"/>
              <a:t>It is assumed in Say’s Law that whatever is earned is spent either on consumption goods or on investment goods, thus, income is automatically spent at a rate which will keep all the resources employed</a:t>
            </a:r>
            <a:r>
              <a:rPr lang="en-US" sz="2700" dirty="0" smtClean="0"/>
              <a:t>.</a:t>
            </a:r>
            <a:endParaRPr lang="en-US" sz="2700" dirty="0"/>
          </a:p>
          <a:p>
            <a:pPr fontAlgn="base"/>
            <a:r>
              <a:rPr lang="en-US" sz="3600" b="1" dirty="0"/>
              <a:t>2</a:t>
            </a:r>
            <a:r>
              <a:rPr lang="en-US" sz="3600" b="1" dirty="0" smtClean="0"/>
              <a:t>. </a:t>
            </a:r>
            <a:r>
              <a:rPr lang="en-US" sz="3600" b="1" dirty="0"/>
              <a:t>Fallacy of Aggregation:</a:t>
            </a:r>
          </a:p>
          <a:p>
            <a:pPr fontAlgn="base"/>
            <a:r>
              <a:rPr lang="en-US" sz="2700" dirty="0"/>
              <a:t>Keynes pointed out that the main fallacy in Say’s Law was that the principles which apply to an individual firm or industry could also apply to the economy as a whole. Keynes stressed that it was too much for Say’s Law to assume that microeconomic analysis could profitably be applied in macroeconomic considerations</a:t>
            </a:r>
            <a:r>
              <a:rPr lang="en-US" sz="2000" dirty="0"/>
              <a:t>.</a:t>
            </a:r>
          </a:p>
          <a:p>
            <a:pPr fontAlgn="base"/>
            <a:r>
              <a:rPr lang="en-US" sz="3600" b="1" dirty="0" smtClean="0"/>
              <a:t>3.Unrealistic </a:t>
            </a:r>
            <a:r>
              <a:rPr lang="en-US" sz="3600" b="1" dirty="0"/>
              <a:t>Assumptions</a:t>
            </a:r>
            <a:r>
              <a:rPr lang="en-US" sz="2200" b="1" dirty="0"/>
              <a:t>:</a:t>
            </a:r>
          </a:p>
          <a:p>
            <a:pPr fontAlgn="base"/>
            <a:r>
              <a:rPr lang="en-US" sz="2700" dirty="0"/>
              <a:t>It would not be wrong to say that the entire thesis of Say’s Law is built upon unrealistic assumptions like flexibility of prices, wages, interest, rates, perfect competition, wide extent of the market, consumer’s sovereignty, etc. These assumptions are very difficult to realize in actual practice. Hence the difficulty and criticism of Say’s Law.</a:t>
            </a:r>
          </a:p>
          <a:p>
            <a:pPr fontAlgn="base"/>
            <a:endParaRPr lang="en-US" sz="2000" dirty="0"/>
          </a:p>
        </p:txBody>
      </p:sp>
    </p:spTree>
    <p:extLst>
      <p:ext uri="{BB962C8B-B14F-4D97-AF65-F5344CB8AC3E}">
        <p14:creationId xmlns:p14="http://schemas.microsoft.com/office/powerpoint/2010/main" val="325278070"/>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THANK YOU</a:t>
            </a:r>
            <a:endParaRPr lang="en-IN" dirty="0"/>
          </a:p>
        </p:txBody>
      </p:sp>
      <p:sp>
        <p:nvSpPr>
          <p:cNvPr id="3" name="Subtitle 2"/>
          <p:cNvSpPr>
            <a:spLocks noGrp="1"/>
          </p:cNvSpPr>
          <p:nvPr>
            <p:ph type="subTitle" idx="1"/>
          </p:nvPr>
        </p:nvSpPr>
        <p:spPr>
          <a:xfrm>
            <a:off x="2216726" y="4027054"/>
            <a:ext cx="8451273" cy="1230745"/>
          </a:xfrm>
        </p:spPr>
        <p:txBody>
          <a:bodyPr>
            <a:normAutofit/>
          </a:bodyPr>
          <a:lstStyle/>
          <a:p>
            <a:r>
              <a:rPr lang="en-IN" sz="100" dirty="0" smtClean="0"/>
              <a:t>A</a:t>
            </a:r>
            <a:endParaRPr lang="en-IN" sz="100" dirty="0"/>
          </a:p>
        </p:txBody>
      </p:sp>
    </p:spTree>
    <p:extLst>
      <p:ext uri="{BB962C8B-B14F-4D97-AF65-F5344CB8AC3E}">
        <p14:creationId xmlns:p14="http://schemas.microsoft.com/office/powerpoint/2010/main" val="188008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TM03457485[[fn=Mesh]]</Template>
  <TotalTime>167</TotalTime>
  <Words>985</Words>
  <Application>Microsoft Office PowerPoint</Application>
  <PresentationFormat>Widescreen</PresentationFormat>
  <Paragraphs>45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Century Gothic</vt:lpstr>
      <vt:lpstr>Mesh</vt:lpstr>
      <vt:lpstr>GOVT.COLLEGE ROPAR DEPARTMENT OF ECONOMICS TOPIC-: SAY’S LAW OF MARKET</vt:lpstr>
      <vt:lpstr>INTRODUCTION-:</vt:lpstr>
      <vt:lpstr>ASSUMPTIONS OF SAY’S LAW MARKET-:</vt:lpstr>
      <vt:lpstr>  3. Laissez-Faire Policy of the Government: There is no government intervention in the economic field. The government follows a laissez-faire policy to facilitate automatic adjustment and smooth working of the market mechanism in the capitalist economic system.</vt:lpstr>
      <vt:lpstr>SAY’S LAW OF MARKET-:                                                                         Say's Law of Markets was developed in 1803 by the French classical economist and journalist, Jean-Baptiste Say. Say was influential because his theories address how a society creates wealth and the nature of economic activity. To have the means to buy, a buyer must first have sold something, Say reasoned. So, the source of demand is prior to the production and sale of goods for money, not money itself. In other words, a person's ability to demand goods or services from others is predicated on the income produced by that person's own past acts of production.</vt:lpstr>
      <vt:lpstr>Implications of Say's Law of Markets-: </vt:lpstr>
      <vt:lpstr>Pigovian Formulation of Say’s Law: </vt:lpstr>
      <vt:lpstr>Professor Pigou gave a new defence of the Say’s Law of Markets with his argument of increasing employment through wage flexibility. He suggested that when there is economy-wide unemployment and real wages are allowed to be cut via labour-market competition that reduces costs of production and prices. When the general price level goes down, the value of the wealth held by the general public increases which encourages greater consumption on the part of the wealth holders.</vt:lpstr>
      <vt:lpstr>Criticisms Against the Say’s Law of Market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GOVT.COLLEGE ROPAR DEPARTMENT OF ECONOMICS TOPIC-: SAY’S LAW OF MARKET</dc:title>
  <dc:creator>Ashish Kumar</dc:creator>
  <cp:lastModifiedBy>Ashish Kumar</cp:lastModifiedBy>
  <cp:revision>8</cp:revision>
  <dcterms:created xsi:type="dcterms:W3CDTF">2022-04-06T06:23:35Z</dcterms:created>
  <dcterms:modified xsi:type="dcterms:W3CDTF">2022-04-22T06:45:40Z</dcterms:modified>
</cp:coreProperties>
</file>